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9" r:id="rId4"/>
    <p:sldId id="260" r:id="rId5"/>
    <p:sldId id="287" r:id="rId6"/>
    <p:sldId id="286" r:id="rId7"/>
    <p:sldId id="288" r:id="rId8"/>
    <p:sldId id="263" r:id="rId9"/>
    <p:sldId id="264" r:id="rId10"/>
    <p:sldId id="265" r:id="rId11"/>
    <p:sldId id="266" r:id="rId12"/>
    <p:sldId id="268" r:id="rId13"/>
    <p:sldId id="278" r:id="rId14"/>
    <p:sldId id="282" r:id="rId15"/>
    <p:sldId id="280" r:id="rId16"/>
    <p:sldId id="269" r:id="rId17"/>
    <p:sldId id="271" r:id="rId18"/>
    <p:sldId id="272" r:id="rId19"/>
    <p:sldId id="283" r:id="rId20"/>
    <p:sldId id="284" r:id="rId21"/>
    <p:sldId id="285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9CB7-C8D2-45A3-B8FE-F6B134F087B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1164D-D09C-4584-9B16-64DBA5DCCC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91;&#1089;&#1090;&#1072;&#1084;\Desktop\&#1052;&#1045;&#1043;&#1040;\&#1056;&#1072;&#1074;&#1080;&#1083;&#1103;\&#1045;&#1048;%20&#1050;(&#1055;)&#1060;&#1059;\3%20&#1089;&#1077;&#1084;&#1077;&#1089;&#1090;&#1088;%20(2%20&#1082;&#1091;&#1088;&#1089;)\5.%20&#1048;&#1058;\+\Rating.xl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91;&#1089;&#1090;&#1072;&#1084;\Desktop\&#1052;&#1045;&#1043;&#1040;\&#1056;&#1072;&#1074;&#1080;&#1083;&#1103;\&#1045;&#1048;%20&#1050;(&#1055;)&#1060;&#1059;\3%20&#1089;&#1077;&#1084;&#1077;&#1089;&#1090;&#1088;%20(2%20&#1082;&#1091;&#1088;&#1089;)\5.%20&#1048;&#1058;\+\Rating.xl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91;&#1089;&#1090;&#1072;&#1084;\Desktop\&#1052;&#1045;&#1043;&#1040;\&#1056;&#1072;&#1074;&#1080;&#1083;&#1103;\&#1045;&#1048;%20&#1050;(&#1055;)&#1060;&#1059;\3%20&#1089;&#1077;&#1084;&#1077;&#1089;&#1090;&#1088;%20(2%20&#1082;&#1091;&#1088;&#1089;)\5.%20&#1048;&#1058;\+\Rating_n.xls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6;&#1091;&#1089;&#1090;&#1072;&#1084;\Desktop\&#1052;&#1045;&#1043;&#1040;\&#1056;&#1072;&#1074;&#1080;&#1083;&#1103;\&#1045;&#1048;%20&#1050;(&#1055;)&#1060;&#1059;\3%20&#1089;&#1077;&#1084;&#1077;&#1089;&#1090;&#1088;%20(2%20&#1082;&#1091;&#1088;&#1089;)\5.%20&#1048;&#1058;\+\Rating.xl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Arial Black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Описываемая схема учета текущей успеваемости включает также автоматическое построение по данным из основного массива таблицы и графиков индивидуальной успеваемости за неделю, что позволяет отслеживать ритмичность работы учащегося. Пример таких графиков приведен на </a:t>
            </a:r>
            <a:r>
              <a:rPr lang="ru-RU" u="sng" dirty="0" smtClean="0">
                <a:hlinkClick r:id="rId3" action="ppaction://hlinkfile"/>
              </a:rPr>
              <a:t>рис.2.3. (Обработка)</a:t>
            </a:r>
            <a:r>
              <a:rPr lang="ru-RU" dirty="0" smtClean="0"/>
              <a:t>. Из них, в частности, можно отследить динамику хода обучения как отдельных учащихся, так и групп успешности обучения («пятерочников», «четверочников», «троечников»). Анализ «кривых ритмичности» позволяет получить весьма полезную для учителя и родителей ученика информацию.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Оценка – это </a:t>
            </a:r>
            <a:r>
              <a:rPr lang="ru-RU" b="1" dirty="0" smtClean="0"/>
              <a:t>процесс</a:t>
            </a:r>
            <a:r>
              <a:rPr lang="ru-RU" b="1" i="1" dirty="0" smtClean="0"/>
              <a:t> </a:t>
            </a:r>
            <a:r>
              <a:rPr lang="ru-RU" dirty="0" smtClean="0"/>
              <a:t>установления соответствия, а отметка – </a:t>
            </a:r>
            <a:r>
              <a:rPr lang="ru-RU" b="1" dirty="0" smtClean="0"/>
              <a:t>численный</a:t>
            </a:r>
            <a:r>
              <a:rPr lang="ru-RU" dirty="0" smtClean="0"/>
              <a:t> </a:t>
            </a:r>
            <a:r>
              <a:rPr lang="ru-RU" b="1" dirty="0" smtClean="0"/>
              <a:t>результат</a:t>
            </a:r>
            <a:r>
              <a:rPr lang="ru-RU" dirty="0" smtClean="0"/>
              <a:t> этого процесса. Отметка менее информативна, чем оценка, но позволяет результат учебного процесса характеризовать </a:t>
            </a:r>
            <a:r>
              <a:rPr lang="ru-RU" b="1" dirty="0" smtClean="0"/>
              <a:t>количественно</a:t>
            </a:r>
            <a:r>
              <a:rPr lang="ru-RU" dirty="0" smtClean="0"/>
              <a:t> и на этом основании проводить какие-то сопоставления, отслеживать динамику обучения, управлять ходом учебного процесса.</a:t>
            </a:r>
          </a:p>
          <a:p>
            <a:pPr algn="just"/>
            <a:r>
              <a:rPr lang="ru-RU" dirty="0" smtClean="0"/>
              <a:t>Стандартные критерии оценок: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Совокупное действие перечисленных факторов приводит к тому, что учащемуся не создается достаточной мотивации освоения дисциплины, а учитель не имеет возможности осуществлять адекватное управление учебным процессом. Однако эти проблемы находят частичное решение при использовании учителем метода </a:t>
            </a:r>
            <a:r>
              <a:rPr lang="ru-RU" sz="1200" b="1" dirty="0" smtClean="0"/>
              <a:t>поэлементного анализа контрольных срезов знаний</a:t>
            </a:r>
            <a:r>
              <a:rPr lang="ru-RU" sz="1200" dirty="0" smtClean="0"/>
              <a:t>, а </a:t>
            </a:r>
            <a:r>
              <a:rPr lang="ru-RU" sz="1200" b="1" dirty="0" smtClean="0"/>
              <a:t>также рейтинговой системы учета успеваемости</a:t>
            </a:r>
            <a:r>
              <a:rPr lang="ru-RU" sz="1200" dirty="0" smtClean="0"/>
              <a:t> учащихся.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Практическая реализация перечисленных положений приводит к необходимости накопления и обработки больших массивов данных по текущей успеваемости. Данная задача не требует какого-то специализированного программного обеспечения. Система документов, позволяющая вести учет и необходимую обработку данных о текущей успеваемости, была разработана в среде </a:t>
            </a:r>
            <a:r>
              <a:rPr lang="en-US" b="1" dirty="0" smtClean="0"/>
              <a:t>Microsoft Excel</a:t>
            </a:r>
            <a:r>
              <a:rPr lang="ru-RU" dirty="0" smtClean="0"/>
              <a:t>. На </a:t>
            </a:r>
            <a:r>
              <a:rPr lang="ru-RU" u="sng" dirty="0" smtClean="0">
                <a:hlinkClick r:id="rId3" action="ppaction://hlinkfile"/>
              </a:rPr>
              <a:t>рис.2.3.</a:t>
            </a:r>
            <a:r>
              <a:rPr lang="ru-RU" dirty="0" smtClean="0"/>
              <a:t> представлен пример основного документа. Документ представляет собой электронную таблицу, которая включает все необходимые правила (формулы) обработки данных. Учителю необходимо только заносить информацию и использовать стандартную функцию </a:t>
            </a:r>
            <a:r>
              <a:rPr lang="en-US" dirty="0" smtClean="0"/>
              <a:t>Excel</a:t>
            </a:r>
            <a:r>
              <a:rPr lang="ru-RU" dirty="0" smtClean="0"/>
              <a:t>, позволяющую упорядочивать массив данных нужным образом.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Ввод и обновление данных удобнее производить при упорядочении учащихся по фамилиям в алфавитном порядке (</a:t>
            </a:r>
            <a:r>
              <a:rPr lang="ru-RU" u="sng" dirty="0" smtClean="0">
                <a:hlinkClick r:id="rId3" action="ppaction://hlinkfile"/>
              </a:rPr>
              <a:t>рис.2.4.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Помимо таблицы возможно представление информации в графической форме, например, в виде диаграммы, как это показано на </a:t>
            </a:r>
            <a:r>
              <a:rPr lang="ru-RU" u="sng" dirty="0" smtClean="0">
                <a:hlinkClick r:id="rId3" action="ppaction://hlinkfile"/>
              </a:rPr>
              <a:t>рис.2.3. (Диаграмма)</a:t>
            </a:r>
            <a:r>
              <a:rPr lang="ru-RU" dirty="0" smtClean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1164D-D09C-4584-9B16-64DBA5DCCCE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ol_an.x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Rating.x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Rating_n.xl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Ill_2_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Автоматизация контроля результатов обучения учащихся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836712"/>
          </a:xfrm>
        </p:spPr>
        <p:txBody>
          <a:bodyPr anchor="ctr"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Данные критерии могут дополняться оценочной шкалой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211" t="36401" r="17311" b="45649"/>
          <a:stretch>
            <a:fillRect/>
          </a:stretch>
        </p:blipFill>
        <p:spPr bwMode="auto">
          <a:xfrm>
            <a:off x="179512" y="1988840"/>
            <a:ext cx="86622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264695"/>
          </a:xfrm>
        </p:spPr>
        <p:txBody>
          <a:bodyPr anchor="ctr">
            <a:normAutofit fontScale="85000" lnSpcReduction="20000"/>
          </a:bodyPr>
          <a:lstStyle/>
          <a:p>
            <a:pPr algn="just"/>
            <a:r>
              <a:rPr lang="ru-RU" sz="3300" dirty="0" smtClean="0">
                <a:solidFill>
                  <a:schemeClr val="tx1"/>
                </a:solidFill>
              </a:rPr>
              <a:t>К </a:t>
            </a:r>
            <a:r>
              <a:rPr lang="ru-RU" sz="3300" b="1" dirty="0" smtClean="0">
                <a:solidFill>
                  <a:srgbClr val="C00000"/>
                </a:solidFill>
              </a:rPr>
              <a:t>недостаткам</a:t>
            </a:r>
            <a:r>
              <a:rPr lang="ru-RU" sz="3300" dirty="0" smtClean="0">
                <a:solidFill>
                  <a:schemeClr val="tx1"/>
                </a:solidFill>
              </a:rPr>
              <a:t> школьной практики осуществления контроля знаний учащихся следует отнести:</a:t>
            </a:r>
          </a:p>
          <a:p>
            <a:pPr algn="just"/>
            <a:endParaRPr lang="ru-RU" sz="3300" dirty="0" smtClean="0">
              <a:solidFill>
                <a:schemeClr val="tx1"/>
              </a:solidFill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контроль носит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эпизодический</a:t>
            </a:r>
            <a:r>
              <a:rPr lang="ru-RU" sz="3300" dirty="0" smtClean="0">
                <a:solidFill>
                  <a:schemeClr val="tx1"/>
                </a:solidFill>
              </a:rPr>
              <a:t> и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выборочный</a:t>
            </a:r>
            <a:r>
              <a:rPr lang="ru-RU" sz="3300" dirty="0" smtClean="0">
                <a:solidFill>
                  <a:schemeClr val="tx1"/>
                </a:solidFill>
              </a:rPr>
              <a:t> характер; 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программы школьных курсов не предусматривают специального</a:t>
            </a:r>
            <a:r>
              <a:rPr lang="ru-RU" sz="3300" i="1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</a:t>
            </a:r>
            <a:r>
              <a:rPr lang="ru-RU" sz="3300" dirty="0" smtClean="0">
                <a:solidFill>
                  <a:schemeClr val="tx1"/>
                </a:solidFill>
              </a:rPr>
              <a:t> на проведение многоуровневого контроля;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оценка (отметка)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субъективна</a:t>
            </a:r>
            <a:r>
              <a:rPr lang="ru-RU" sz="3300" dirty="0" smtClean="0">
                <a:solidFill>
                  <a:schemeClr val="tx1"/>
                </a:solidFill>
              </a:rPr>
              <a:t>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не используется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статистической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обработки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</a:t>
            </a:r>
            <a:r>
              <a:rPr lang="ru-RU" sz="3300" dirty="0" smtClean="0">
                <a:solidFill>
                  <a:schemeClr val="tx1"/>
                </a:solidFill>
              </a:rPr>
              <a:t>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директивно не установлен закон выставления 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итоговой отметки </a:t>
            </a:r>
            <a:r>
              <a:rPr lang="ru-RU" sz="3300" dirty="0" smtClean="0">
                <a:solidFill>
                  <a:schemeClr val="tx1"/>
                </a:solidFill>
              </a:rPr>
              <a:t>(четвертной, годовой) по серии текущих; 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1"/>
                </a:solidFill>
              </a:rPr>
              <a:t>директивно не решена проблема «</a:t>
            </a:r>
            <a:r>
              <a:rPr lang="ru-RU" sz="3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пропущенных занятий</a:t>
            </a:r>
            <a:r>
              <a:rPr lang="ru-RU" sz="3300" dirty="0" smtClean="0">
                <a:solidFill>
                  <a:schemeClr val="tx1"/>
                </a:solidFill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МЕТОДЫ ПЕДАГОГИЧЕСКОЙ СТАТИСТИКИ В РАБОТЕ УЧИТЕЛЯ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8856984" cy="6264696"/>
          </a:xfrm>
        </p:spPr>
        <p:txBody>
          <a:bodyPr anchor="ctr"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Всю необходимую для поэлементного анализа обработку данных можно реализовать средствами пакета </a:t>
            </a:r>
            <a:r>
              <a:rPr lang="en-US" sz="2800" b="1" dirty="0" smtClean="0">
                <a:solidFill>
                  <a:srgbClr val="C00000"/>
                </a:solidFill>
              </a:rPr>
              <a:t>Microsoft Excel</a:t>
            </a:r>
            <a:r>
              <a:rPr lang="ru-RU" sz="2800" dirty="0" smtClean="0">
                <a:solidFill>
                  <a:schemeClr val="tx1"/>
                </a:solidFill>
              </a:rPr>
              <a:t>. В последовательности действий учителя по использованию данного метода можно выделить ряд этапов: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u="sng" dirty="0" smtClean="0">
                <a:solidFill>
                  <a:schemeClr val="tx1"/>
                </a:solidFill>
              </a:rPr>
              <a:t>Разработка контрольного задания.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u="sng" dirty="0" smtClean="0">
                <a:solidFill>
                  <a:schemeClr val="tx1"/>
                </a:solidFill>
              </a:rPr>
              <a:t>Проведение контрольной работы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u="sng" dirty="0" smtClean="0">
                <a:solidFill>
                  <a:schemeClr val="tx1"/>
                </a:solidFill>
              </a:rPr>
              <a:t>Проверка работ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u="sng" dirty="0" smtClean="0">
                <a:solidFill>
                  <a:schemeClr val="tx1"/>
                </a:solidFill>
              </a:rPr>
              <a:t>Ввод данных в компьютер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u="sng" dirty="0" smtClean="0">
                <a:solidFill>
                  <a:schemeClr val="tx1"/>
                </a:solidFill>
              </a:rPr>
              <a:t>Анализ результатов контроля.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69277"/>
            <a:ext cx="91440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C00000"/>
                </a:solidFill>
              </a:rPr>
              <a:t>Использование поэлементного анализа</a:t>
            </a:r>
            <a:endParaRPr lang="ru-RU" sz="4000" b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file"/>
          </p:cNvPr>
          <p:cNvSpPr/>
          <p:nvPr/>
        </p:nvSpPr>
        <p:spPr>
          <a:xfrm>
            <a:off x="7020272" y="5589240"/>
            <a:ext cx="17281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3" action="ppaction://hlinkfile"/>
              </a:rPr>
              <a:t>Pol_an.xls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5241" r="47690" b="6750"/>
          <a:stretch>
            <a:fillRect/>
          </a:stretch>
        </p:blipFill>
        <p:spPr bwMode="auto">
          <a:xfrm>
            <a:off x="467544" y="0"/>
            <a:ext cx="8175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568952" cy="6381328"/>
          </a:xfrm>
        </p:spPr>
        <p:txBody>
          <a:bodyPr anchor="ctr">
            <a:normAutofit/>
          </a:bodyPr>
          <a:lstStyle/>
          <a:p>
            <a:pPr marL="1800000" algn="just"/>
            <a:r>
              <a:rPr lang="ru-RU" i="1" dirty="0" smtClean="0">
                <a:solidFill>
                  <a:srgbClr val="002060"/>
                </a:solidFill>
              </a:rPr>
              <a:t>Считается, что многие из перечисленных недостатков удается устранить посредством использования учителем </a:t>
            </a:r>
            <a:r>
              <a:rPr lang="ru-RU" b="1" i="1" dirty="0" smtClean="0">
                <a:solidFill>
                  <a:srgbClr val="002060"/>
                </a:solidFill>
              </a:rPr>
              <a:t>рейтинговой системы учета успеваемости учащихся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оценка, ранг, некоторая численная характеристика какого-либо качественного понятия. Обычно под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рейтингом</a:t>
            </a:r>
            <a:r>
              <a:rPr lang="ru-RU" sz="2400" dirty="0" smtClean="0">
                <a:solidFill>
                  <a:schemeClr val="tx1"/>
                </a:solidFill>
              </a:rPr>
              <a:t> понимается «накопленная оценка» или «оценка, учитывающая предысторию». В вузовской практике 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рейтинг</a:t>
            </a:r>
            <a:r>
              <a:rPr lang="ru-RU" sz="2400" dirty="0" smtClean="0">
                <a:solidFill>
                  <a:schemeClr val="tx1"/>
                </a:solidFill>
              </a:rPr>
              <a:t> – числовая величина по шкале (например, 100-бальной) и интегрально характеризующая успеваемость и знания студента по одному или нескольким предметам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 течение определенного периода обучения </a:t>
            </a:r>
            <a:r>
              <a:rPr lang="ru-RU" sz="2400" dirty="0" smtClean="0">
                <a:solidFill>
                  <a:schemeClr val="tx1"/>
                </a:solidFill>
              </a:rPr>
              <a:t>(семестр, год и т.д.).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Подобный подход применяется и в школах, однако, он не может стать инструментом управления ходом обучения в руках учителя-предметника.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30777"/>
            <a:ext cx="9144000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</a:rPr>
              <a:t>Использование рейтинговой системы учета успеваемости учащихся</a:t>
            </a:r>
            <a:endParaRPr lang="ru-RU" sz="2200" b="1" dirty="0" smtClean="0">
              <a:solidFill>
                <a:srgbClr val="C0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8496944" cy="61926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Практическое применение описанного метода и схемы обработки в различных классах и в течение продолжительного времени показывает, что изначально поставленные цели действительно достигаются: </a:t>
            </a:r>
          </a:p>
          <a:p>
            <a:pPr algn="just"/>
            <a:endParaRPr lang="ru-RU" sz="3200" dirty="0" smtClean="0">
              <a:solidFill>
                <a:schemeClr val="bg1"/>
              </a:solidFill>
            </a:endParaRPr>
          </a:p>
          <a:p>
            <a:pPr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повышается объективность оценки,</a:t>
            </a:r>
          </a:p>
          <a:p>
            <a:pPr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возрастает ее информативность </a:t>
            </a:r>
          </a:p>
          <a:p>
            <a:pPr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усиливается ее диагностическая функция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65312"/>
            <a:ext cx="8712968" cy="6004048"/>
          </a:xfrm>
        </p:spPr>
        <p:txBody>
          <a:bodyPr anchor="ctr">
            <a:noAutofit/>
          </a:bodyPr>
          <a:lstStyle/>
          <a:p>
            <a:pPr lvl="0" indent="4572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Итоговая успешность обучения определяется </a:t>
            </a:r>
            <a:r>
              <a:rPr lang="ru-RU" sz="2400" b="1" dirty="0" smtClean="0">
                <a:solidFill>
                  <a:srgbClr val="002060"/>
                </a:solidFill>
              </a:rPr>
              <a:t>суммой баллов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текущей успеваемости. Количественной мерой итоговой успешности является доля (</a:t>
            </a:r>
            <a:r>
              <a:rPr lang="ru-RU" sz="2400" b="1" dirty="0" smtClean="0">
                <a:solidFill>
                  <a:schemeClr val="tx1"/>
                </a:solidFill>
              </a:rPr>
              <a:t>процент</a:t>
            </a:r>
            <a:r>
              <a:rPr lang="ru-RU" sz="2400" dirty="0" smtClean="0">
                <a:solidFill>
                  <a:schemeClr val="tx1"/>
                </a:solidFill>
              </a:rPr>
              <a:t>) набранных баллов по отношению к максимально возможному их количеству. С этим относительным показателем можно связать некоторую </a:t>
            </a:r>
            <a:r>
              <a:rPr lang="ru-RU" sz="2400" b="1" dirty="0" smtClean="0">
                <a:solidFill>
                  <a:srgbClr val="002060"/>
                </a:solidFill>
              </a:rPr>
              <a:t>оценочную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балльную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шкалу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По текущей сумме баллов устанавливается </a:t>
            </a:r>
            <a:r>
              <a:rPr lang="ru-RU" sz="2400" b="1" dirty="0" smtClean="0">
                <a:solidFill>
                  <a:srgbClr val="002060"/>
                </a:solidFill>
              </a:rPr>
              <a:t>рейтинг учащегося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его место по отношению к другим ученикам. Рейтинг устанавливается не реже одного раза в неделю и обязательно доводится до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Положения организации рейтинговой системы учета текущей успеваемости учащихся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568952" cy="6408711"/>
          </a:xfrm>
        </p:spPr>
        <p:txBody>
          <a:bodyPr>
            <a:normAutofit/>
          </a:bodyPr>
          <a:lstStyle/>
          <a:p>
            <a:pPr algn="just"/>
            <a:r>
              <a:rPr lang="ru-RU" sz="3000" u="sng" dirty="0" smtClean="0">
                <a:solidFill>
                  <a:srgbClr val="002060"/>
                </a:solidFill>
              </a:rPr>
              <a:t>При использовании таблицы учитель вводит следующую информацию:</a:t>
            </a:r>
          </a:p>
          <a:p>
            <a:pPr algn="just"/>
            <a:endParaRPr lang="ru-RU" sz="3000" dirty="0" smtClean="0">
              <a:solidFill>
                <a:srgbClr val="002060"/>
              </a:solidFill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список учащихся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002060"/>
                </a:solidFill>
              </a:rPr>
              <a:t>(единожды);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даты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проведения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контрольных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мероприятий</a:t>
            </a:r>
            <a:r>
              <a:rPr lang="ru-RU" sz="3000" i="1" dirty="0" smtClean="0">
                <a:solidFill>
                  <a:srgbClr val="002060"/>
                </a:solidFill>
              </a:rPr>
              <a:t>, относя их к номеру учебной недели</a:t>
            </a:r>
            <a:r>
              <a:rPr lang="ru-RU" sz="3000" dirty="0" smtClean="0">
                <a:solidFill>
                  <a:srgbClr val="002060"/>
                </a:solidFill>
              </a:rPr>
              <a:t>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названия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контрольных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заданий</a:t>
            </a:r>
            <a:r>
              <a:rPr lang="ru-RU" sz="3000" i="1" dirty="0" smtClean="0">
                <a:solidFill>
                  <a:srgbClr val="002060"/>
                </a:solidFill>
              </a:rPr>
              <a:t> и максимальное </a:t>
            </a:r>
            <a:r>
              <a:rPr lang="ru-RU" sz="3000" b="1" i="1" dirty="0" smtClean="0">
                <a:solidFill>
                  <a:srgbClr val="002060"/>
                </a:solidFill>
              </a:rPr>
              <a:t>количество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баллов</a:t>
            </a:r>
            <a:r>
              <a:rPr lang="ru-RU" sz="3000" i="1" dirty="0" smtClean="0">
                <a:solidFill>
                  <a:srgbClr val="002060"/>
                </a:solidFill>
              </a:rPr>
              <a:t>, которое может быть набрано за него учащимся </a:t>
            </a:r>
            <a:r>
              <a:rPr lang="ru-RU" sz="3000" dirty="0" smtClean="0">
                <a:solidFill>
                  <a:srgbClr val="002060"/>
                </a:solidFill>
              </a:rPr>
              <a:t>(вес задания);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текущие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оценки</a:t>
            </a:r>
            <a:r>
              <a:rPr lang="ru-RU" sz="3000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учащихся</a:t>
            </a:r>
            <a:r>
              <a:rPr lang="ru-RU" sz="3000" dirty="0" smtClean="0">
                <a:solidFill>
                  <a:srgbClr val="002060"/>
                </a:solidFill>
              </a:rPr>
              <a:t>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3000" b="1" i="1" dirty="0" smtClean="0">
                <a:solidFill>
                  <a:srgbClr val="002060"/>
                </a:solidFill>
              </a:rPr>
              <a:t>баллы</a:t>
            </a:r>
            <a:r>
              <a:rPr lang="ru-RU" sz="3000" i="1" dirty="0" smtClean="0">
                <a:solidFill>
                  <a:srgbClr val="002060"/>
                </a:solidFill>
              </a:rPr>
              <a:t> за выполнение индивидуальных заданий</a:t>
            </a:r>
            <a:r>
              <a:rPr lang="ru-RU" sz="30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11560" y="6237312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3" action="ppaction://hlinkfile"/>
              </a:rPr>
              <a:t>Rating.xls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300192" y="6237312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4" action="ppaction://hlinkfile"/>
              </a:rPr>
              <a:t>Rating_n.xls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951" r="50000" b="18227"/>
          <a:stretch>
            <a:fillRect/>
          </a:stretch>
        </p:blipFill>
        <p:spPr bwMode="auto">
          <a:xfrm>
            <a:off x="0" y="0"/>
            <a:ext cx="9144000" cy="687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Правильная организация </a:t>
            </a:r>
            <a:r>
              <a:rPr lang="ru-RU" sz="2400" i="1" dirty="0" smtClean="0">
                <a:solidFill>
                  <a:srgbClr val="C00000"/>
                </a:solidFill>
                <a:latin typeface="Arial Black" pitchFamily="34" charset="0"/>
              </a:rPr>
              <a:t>педагогической диагностики</a:t>
            </a:r>
            <a:r>
              <a:rPr lang="ru-RU" sz="2400" i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подразумевает решение следующих проблем: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indent="2520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определение диагностируемых целей обучения;</a:t>
            </a:r>
          </a:p>
          <a:p>
            <a:pPr indent="252000" algn="just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разработка содержания контрольных заданий, позволяющих надежно отследить достижимость (или меру достижения) поставленной цели;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статистическая обработка результатов диагностики;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анализ и фиксация результатов; при необходимости – выработка корректирующих воздействий.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951" r="55370" b="7090"/>
          <a:stretch>
            <a:fillRect/>
          </a:stretch>
        </p:blipFill>
        <p:spPr bwMode="auto">
          <a:xfrm>
            <a:off x="899592" y="0"/>
            <a:ext cx="6948264" cy="682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951" r="50000" b="7090"/>
          <a:stretch>
            <a:fillRect/>
          </a:stretch>
        </p:blipFill>
        <p:spPr bwMode="auto">
          <a:xfrm>
            <a:off x="611560" y="0"/>
            <a:ext cx="78195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4951" r="55370" b="29364"/>
          <a:stretch>
            <a:fillRect/>
          </a:stretch>
        </p:blipFill>
        <p:spPr bwMode="auto">
          <a:xfrm>
            <a:off x="0" y="332656"/>
            <a:ext cx="909245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4453" t="25242" r="15061" b="44755"/>
          <a:stretch>
            <a:fillRect/>
          </a:stretch>
        </p:blipFill>
        <p:spPr bwMode="auto">
          <a:xfrm>
            <a:off x="54576" y="1484784"/>
            <a:ext cx="9089424" cy="37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6660232" y="5805264"/>
            <a:ext cx="172819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4" action="ppaction://hlinkfile"/>
              </a:rPr>
              <a:t>Ill_2_1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lvl="0" algn="ctr"/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Функции, виды и уровни контроля в учебном процессе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Функции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контроля</a:t>
            </a:r>
            <a:r>
              <a:rPr lang="ru-RU" sz="4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ctr"/>
            <a:endParaRPr lang="ru-RU" sz="48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диагностическая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аналитическая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коррекционная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прогностическая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;</a:t>
            </a:r>
          </a:p>
          <a:p>
            <a:pPr lvl="0" algn="ctr">
              <a:buFont typeface="Arial" pitchFamily="34" charset="0"/>
              <a:buChar char="•"/>
            </a:pP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мотивационная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669360"/>
          </a:xfrm>
        </p:spPr>
        <p:txBody>
          <a:bodyPr anchor="ctr">
            <a:normAutofit/>
          </a:bodyPr>
          <a:lstStyle/>
          <a:p>
            <a:pPr algn="just"/>
            <a:r>
              <a:rPr lang="ru-RU" sz="2400" b="1" u="sng" dirty="0" smtClean="0">
                <a:solidFill>
                  <a:srgbClr val="C00000"/>
                </a:solidFill>
              </a:rPr>
              <a:t>Текущий контроль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– наиболее </a:t>
            </a:r>
            <a:r>
              <a:rPr lang="ru-RU" sz="2400" b="1" dirty="0" smtClean="0">
                <a:solidFill>
                  <a:schemeClr val="tx1"/>
                </a:solidFill>
              </a:rPr>
              <a:t>оперативный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вид контроля, проводящийся на начальных этапах обучения. </a:t>
            </a:r>
          </a:p>
          <a:p>
            <a:pPr algn="just"/>
            <a:r>
              <a:rPr lang="ru-RU" sz="2400" u="sng" dirty="0" smtClean="0">
                <a:solidFill>
                  <a:schemeClr val="tx1"/>
                </a:solidFill>
              </a:rPr>
              <a:t>Требования к контролю:</a:t>
            </a:r>
          </a:p>
          <a:p>
            <a:pPr algn="just"/>
            <a:endParaRPr lang="ru-RU" sz="2400" dirty="0" smtClean="0">
              <a:solidFill>
                <a:schemeClr val="tx1"/>
              </a:solidFill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должен осуществляться </a:t>
            </a:r>
            <a:r>
              <a:rPr lang="ru-RU" sz="2400" b="1" dirty="0" smtClean="0">
                <a:solidFill>
                  <a:schemeClr val="tx1"/>
                </a:solidFill>
              </a:rPr>
              <a:t>строго индивидуально</a:t>
            </a:r>
            <a:r>
              <a:rPr lang="ru-RU" sz="2400" dirty="0" smtClean="0">
                <a:solidFill>
                  <a:schemeClr val="tx1"/>
                </a:solidFill>
              </a:rPr>
              <a:t> с использованием оценочной шкалы, учитывающей индивидуальные способности и особенности учащегося;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процедура контроля строится </a:t>
            </a:r>
            <a:r>
              <a:rPr lang="ru-RU" sz="2400" b="1" dirty="0" smtClean="0">
                <a:solidFill>
                  <a:schemeClr val="tx1"/>
                </a:solidFill>
              </a:rPr>
              <a:t>по принципу «снизу-вверх»</a:t>
            </a:r>
            <a:r>
              <a:rPr lang="ru-RU" sz="2400" dirty="0" smtClean="0">
                <a:solidFill>
                  <a:schemeClr val="tx1"/>
                </a:solidFill>
              </a:rPr>
              <a:t>, т.е. сложность и трудоемкость заданий должна повышаться от элементарных до границ возможностей конкретного ученика;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тактические цели </a:t>
            </a:r>
            <a:r>
              <a:rPr lang="ru-RU" sz="2400" dirty="0" smtClean="0">
                <a:solidFill>
                  <a:schemeClr val="tx1"/>
                </a:solidFill>
              </a:rPr>
              <a:t>обучения </a:t>
            </a:r>
            <a:r>
              <a:rPr lang="ru-RU" sz="2400" b="1" dirty="0" smtClean="0">
                <a:solidFill>
                  <a:schemeClr val="tx1"/>
                </a:solidFill>
              </a:rPr>
              <a:t>могут изменяться</a:t>
            </a:r>
            <a:r>
              <a:rPr lang="ru-RU" sz="2400" dirty="0" smtClean="0">
                <a:solidFill>
                  <a:schemeClr val="tx1"/>
                </a:solidFill>
              </a:rPr>
              <a:t> в процессе и по результатам контроля в зависимости от успехов или затруднений учащегося.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6408712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</a:rPr>
              <a:t>Промежуточный контроль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касается только объема проверяемого материала – контроль итоговый, но с меньшим объемом проверяемого материала. </a:t>
            </a:r>
          </a:p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Задания</a:t>
            </a:r>
            <a:r>
              <a:rPr lang="ru-RU" sz="2800" dirty="0" smtClean="0">
                <a:solidFill>
                  <a:schemeClr val="tx1"/>
                </a:solidFill>
              </a:rPr>
              <a:t> для промежуточного контроля должны предусматривать сопоставление между собой и обобщение всех новых понятий, правил и приемов, введенных при изучении главы, а также сопоставление нового и усвоенного ранее материала. </a:t>
            </a:r>
          </a:p>
          <a:p>
            <a:pPr algn="just"/>
            <a:r>
              <a:rPr lang="ru-RU" sz="2800" i="1" dirty="0" smtClean="0">
                <a:solidFill>
                  <a:schemeClr val="tx1"/>
                </a:solidFill>
              </a:rPr>
              <a:t>По содержанию задания </a:t>
            </a:r>
            <a:r>
              <a:rPr lang="ru-RU" sz="2800" dirty="0" smtClean="0">
                <a:solidFill>
                  <a:schemeClr val="tx1"/>
                </a:solidFill>
              </a:rPr>
              <a:t>должны соответствовать третьему уровню контроля; оценочная шкала должна быть единой для всех.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96944" cy="6408712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</a:rPr>
              <a:t>Итоговый контроль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завершает изучение крупных разделов курса или периодов обучения (четверть, год); его задача - сопоставить достигнутые результаты с ранее поставленными целями («срез знаний»). </a:t>
            </a:r>
          </a:p>
          <a:p>
            <a:pPr algn="just"/>
            <a:r>
              <a:rPr lang="ru-RU" sz="2800" u="sng" dirty="0" smtClean="0">
                <a:solidFill>
                  <a:schemeClr val="tx1"/>
                </a:solidFill>
              </a:rPr>
              <a:t>Требования к итоговому контролю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ru-RU" sz="2800" dirty="0" smtClean="0">
              <a:solidFill>
                <a:schemeClr val="tx1"/>
              </a:solidFill>
            </a:endParaRP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должен осуществляться </a:t>
            </a:r>
            <a:r>
              <a:rPr lang="ru-RU" sz="2800" b="1" dirty="0" smtClean="0">
                <a:solidFill>
                  <a:schemeClr val="tx1"/>
                </a:solidFill>
              </a:rPr>
              <a:t>единообразно для всех</a:t>
            </a:r>
            <a:r>
              <a:rPr lang="ru-RU" sz="2800" dirty="0" smtClean="0">
                <a:solidFill>
                  <a:schemeClr val="tx1"/>
                </a:solidFill>
              </a:rPr>
              <a:t> учащихся с использованием </a:t>
            </a:r>
            <a:r>
              <a:rPr lang="ru-RU" sz="2800" b="1" dirty="0" smtClean="0">
                <a:solidFill>
                  <a:schemeClr val="tx1"/>
                </a:solidFill>
              </a:rPr>
              <a:t>единой</a:t>
            </a:r>
            <a:r>
              <a:rPr lang="ru-RU" sz="2800" dirty="0" smtClean="0">
                <a:solidFill>
                  <a:schemeClr val="tx1"/>
                </a:solidFill>
              </a:rPr>
              <a:t> оценочной шкалы;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процедура контроля должна быть построена </a:t>
            </a:r>
            <a:r>
              <a:rPr lang="ru-RU" sz="2800" b="1" dirty="0" smtClean="0">
                <a:solidFill>
                  <a:schemeClr val="tx1"/>
                </a:solidFill>
              </a:rPr>
              <a:t>по принципу «сверху - вниз»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lvl="0" indent="2520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итоговые цели</a:t>
            </a:r>
            <a:r>
              <a:rPr lang="ru-RU" sz="2800" dirty="0" smtClean="0">
                <a:solidFill>
                  <a:schemeClr val="tx1"/>
                </a:solidFill>
              </a:rPr>
              <a:t> должны быть </a:t>
            </a:r>
            <a:r>
              <a:rPr lang="ru-RU" sz="2800" b="1" dirty="0" smtClean="0">
                <a:solidFill>
                  <a:schemeClr val="tx1"/>
                </a:solidFill>
              </a:rPr>
              <a:t>статическими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62646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Оценка</a:t>
            </a:r>
            <a:r>
              <a:rPr lang="ru-RU" sz="2800" i="1" dirty="0" smtClean="0">
                <a:solidFill>
                  <a:srgbClr val="C00000"/>
                </a:solidFill>
              </a:rPr>
              <a:t> – способ и результат установления факта соответствия (или несоответствия) знаний и умений учащегося целям и задачам обучения.</a:t>
            </a:r>
          </a:p>
          <a:p>
            <a:pPr algn="just"/>
            <a:endParaRPr lang="ru-RU" sz="2800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Отметка</a:t>
            </a:r>
            <a:r>
              <a:rPr lang="ru-RU" sz="2800" i="1" dirty="0" smtClean="0">
                <a:solidFill>
                  <a:srgbClr val="C00000"/>
                </a:solidFill>
              </a:rPr>
              <a:t> – численное выражение оценки.</a:t>
            </a:r>
          </a:p>
          <a:p>
            <a:pPr algn="just"/>
            <a:endParaRPr lang="ru-RU" sz="2800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Критерии оценки </a:t>
            </a:r>
            <a:r>
              <a:rPr lang="ru-RU" sz="2800" dirty="0" smtClean="0">
                <a:solidFill>
                  <a:srgbClr val="C00000"/>
                </a:solidFill>
              </a:rPr>
              <a:t>(в соответствии с данными ранее определениями, правильнее было бы использовать термин «критерии отметки»)</a:t>
            </a:r>
            <a:r>
              <a:rPr lang="ru-RU" sz="2800" i="1" dirty="0" smtClean="0">
                <a:solidFill>
                  <a:srgbClr val="C00000"/>
                </a:solidFill>
              </a:rPr>
              <a:t> –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качественная шкала, устанавливающая соответствие между оценкой и отметкой .</a:t>
            </a:r>
          </a:p>
          <a:p>
            <a:pPr algn="just"/>
            <a:endParaRPr lang="ru-RU" sz="2800" i="1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Оценочная шкала</a:t>
            </a:r>
            <a:r>
              <a:rPr lang="ru-RU" sz="2800" i="1" dirty="0" smtClean="0">
                <a:solidFill>
                  <a:srgbClr val="C00000"/>
                </a:solidFill>
              </a:rPr>
              <a:t> – функция, устанавливающая однозначную связь между долей (процентом) выполнения задания и отметкой.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295" t="27242" r="17311" b="50755"/>
          <a:stretch>
            <a:fillRect/>
          </a:stretch>
        </p:blipFill>
        <p:spPr bwMode="auto">
          <a:xfrm>
            <a:off x="250504" y="1196752"/>
            <a:ext cx="87139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1090</Words>
  <Application>Microsoft Office PowerPoint</Application>
  <PresentationFormat>Экран (4:3)</PresentationFormat>
  <Paragraphs>100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Автоматизация контроля результатов обучения учащихся</vt:lpstr>
      <vt:lpstr>Слайд 2</vt:lpstr>
      <vt:lpstr>Функции, виды и уровни контроля в учебном процессе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МЕТОДЫ ПЕДАГОГИЧЕСКОЙ СТАТИСТИКИ В РАБОТЕ УЧИТЕЛЯ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контроля результатов обучения учащихся</dc:title>
  <dc:creator>Рустам</dc:creator>
  <cp:lastModifiedBy>HP</cp:lastModifiedBy>
  <cp:revision>14</cp:revision>
  <dcterms:created xsi:type="dcterms:W3CDTF">2014-10-02T14:43:07Z</dcterms:created>
  <dcterms:modified xsi:type="dcterms:W3CDTF">2014-10-08T18:55:17Z</dcterms:modified>
</cp:coreProperties>
</file>