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6" r:id="rId5"/>
    <p:sldId id="259" r:id="rId6"/>
    <p:sldId id="274" r:id="rId7"/>
    <p:sldId id="268" r:id="rId8"/>
    <p:sldId id="269" r:id="rId9"/>
    <p:sldId id="270" r:id="rId10"/>
    <p:sldId id="271" r:id="rId11"/>
    <p:sldId id="272" r:id="rId12"/>
    <p:sldId id="273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363" autoAdjust="0"/>
  </p:normalViewPr>
  <p:slideViewPr>
    <p:cSldViewPr>
      <p:cViewPr varScale="1">
        <p:scale>
          <a:sx n="75" d="100"/>
          <a:sy n="75" d="100"/>
        </p:scale>
        <p:origin x="-528" y="-84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53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0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3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2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4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25860" y="1772816"/>
            <a:ext cx="9144000" cy="2895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i="1" dirty="0">
                <a:effectLst/>
              </a:rPr>
              <a:t>Инструментальные системы педагогического </a:t>
            </a:r>
            <a:r>
              <a:rPr lang="ru-RU" i="1" dirty="0" smtClean="0">
                <a:effectLst/>
              </a:rPr>
              <a:t>назначения</a:t>
            </a:r>
            <a:endParaRPr lang="ru-RU" sz="6600" b="1" i="0" baseline="0" dirty="0">
              <a:solidFill>
                <a:schemeClr val="tx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5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4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805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3861048"/>
            <a:ext cx="9144000" cy="11604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Одной </a:t>
            </a:r>
            <a:r>
              <a:rPr lang="ru-RU" sz="2400" dirty="0"/>
              <a:t>из важнейших составляющих компьютеризации учебного процесса являются программные средства учебного назначения, </a:t>
            </a:r>
            <a:r>
              <a:rPr lang="ru-RU" sz="2400" dirty="0" smtClean="0"/>
              <a:t>их </a:t>
            </a:r>
            <a:r>
              <a:rPr lang="ru-RU" sz="2400" dirty="0"/>
              <a:t>подбором во многом определяется эффективность компьютерных технологий и отношение к ним учащихся,  преподавателей и администрации школы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Где учитель может взять нужные программы? Есть два варианта решения проблемы: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приобрести готовые (сделанные кем-то) программы;</a:t>
            </a:r>
            <a:br>
              <a:rPr lang="ru-RU" sz="2400" dirty="0" smtClean="0"/>
            </a:br>
            <a:r>
              <a:rPr lang="ru-RU" sz="2400" dirty="0" smtClean="0"/>
              <a:t>• создать их самостоятельно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Каждый </a:t>
            </a:r>
            <a:r>
              <a:rPr lang="ru-RU" sz="2400" dirty="0"/>
              <a:t>вариант имеет свои плюсы и минусы. </a:t>
            </a:r>
          </a:p>
        </p:txBody>
      </p:sp>
    </p:spTree>
    <p:extLst>
      <p:ext uri="{BB962C8B-B14F-4D97-AF65-F5344CB8AC3E}">
        <p14:creationId xmlns:p14="http://schemas.microsoft.com/office/powerpoint/2010/main" xmlns="" val="63411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860" y="3645024"/>
            <a:ext cx="9144000" cy="1160462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effectLst/>
              </a:rPr>
              <a:t>Инструментальная система педагогического назначения</a:t>
            </a:r>
            <a:r>
              <a:rPr lang="ru-RU" b="0" i="1" dirty="0">
                <a:effectLst/>
              </a:rPr>
              <a:t> - это программная среда, предназначенная для создания педагогических программных средств без непосредственного программирования.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1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828" y="476672"/>
            <a:ext cx="9144000" cy="1160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0" dirty="0" smtClean="0">
                <a:effectLst/>
              </a:rPr>
              <a:t>Достоинства </a:t>
            </a:r>
            <a:r>
              <a:rPr lang="ru-RU" b="0" dirty="0">
                <a:effectLst/>
              </a:rPr>
              <a:t>использования ИСПН следующие: 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37828" y="1916832"/>
            <a:ext cx="8784976" cy="410296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возможность </a:t>
            </a:r>
            <a:r>
              <a:rPr lang="ru-RU" sz="2800" dirty="0">
                <a:effectLst/>
              </a:rPr>
              <a:t>обобщения педагогического опыта любого преподавателя в учебном программном продукте;</a:t>
            </a:r>
          </a:p>
          <a:p>
            <a:r>
              <a:rPr lang="ru-RU" sz="2800" dirty="0" smtClean="0">
                <a:effectLst/>
              </a:rPr>
              <a:t>возможность </a:t>
            </a:r>
            <a:r>
              <a:rPr lang="ru-RU" sz="2800" dirty="0">
                <a:effectLst/>
              </a:rPr>
              <a:t>создания продуктов, учитывающих специфику конкретной школы или конкретного класса;</a:t>
            </a:r>
          </a:p>
          <a:p>
            <a:r>
              <a:rPr lang="ru-RU" sz="2800" dirty="0" smtClean="0">
                <a:effectLst/>
              </a:rPr>
              <a:t>возможность </a:t>
            </a:r>
            <a:r>
              <a:rPr lang="ru-RU" sz="2800" dirty="0">
                <a:effectLst/>
              </a:rPr>
              <a:t>достаточно быстро обеспечить программной поддержкой многие дисциплины;</a:t>
            </a:r>
          </a:p>
          <a:p>
            <a:r>
              <a:rPr lang="ru-RU" sz="2800" dirty="0" smtClean="0">
                <a:effectLst/>
              </a:rPr>
              <a:t>относительная </a:t>
            </a:r>
            <a:r>
              <a:rPr lang="ru-RU" sz="2800" dirty="0">
                <a:effectLst/>
              </a:rPr>
              <a:t>дешевизна получаемых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4443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476672"/>
            <a:ext cx="9144000" cy="11604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0" dirty="0">
                <a:effectLst/>
              </a:rPr>
              <a:t>К недостаткам ИСПН следует отнести:</a:t>
            </a:r>
            <a:endParaRPr lang="ru-RU" sz="44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263" y="1844824"/>
            <a:ext cx="9144000" cy="419100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невозможность создания программных продуктов за рамками тех ограничений, которые накладывает сама инструментальная среда;</a:t>
            </a:r>
          </a:p>
          <a:p>
            <a:r>
              <a:rPr lang="ru-RU" sz="2800" dirty="0" smtClean="0">
                <a:effectLst/>
              </a:rPr>
              <a:t>сложность </a:t>
            </a:r>
            <a:r>
              <a:rPr lang="ru-RU" sz="2800" dirty="0">
                <a:effectLst/>
              </a:rPr>
              <a:t>работы с системами, предоставляющими большие дидактические и графические возможности (например, с системами динамической графики).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687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3892" y="404664"/>
            <a:ext cx="9144000" cy="982980"/>
          </a:xfrm>
        </p:spPr>
        <p:txBody>
          <a:bodyPr>
            <a:normAutofit/>
          </a:bodyPr>
          <a:lstStyle/>
          <a:p>
            <a:r>
              <a:rPr lang="ru-RU" sz="3200" b="1" dirty="0"/>
              <a:t>Инструменты учебной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5820" y="1124744"/>
            <a:ext cx="104411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Основное назначение данного направления — обеспечить учителей и учащихся набором инструментов для создания и редактирования цифровых ресурсов, например: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772" y="2107724"/>
            <a:ext cx="2873024" cy="24013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инструменты (редакторы) обработки текстовых и гипертекстовых документов, графических объектов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3604" y="2107724"/>
            <a:ext cx="2595072" cy="24013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инструменты обработки изображений, звука, видео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5484" y="2107724"/>
            <a:ext cx="2397432" cy="24013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виртуальные лаборатории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9724" y="2107724"/>
            <a:ext cx="2260448" cy="24013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инструменты, обеспечивающие просмотр объектов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4568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5780" y="260648"/>
            <a:ext cx="10729192" cy="597666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Программа «Измеритель» - </a:t>
            </a:r>
            <a:r>
              <a:rPr lang="ru-RU" dirty="0" smtClean="0"/>
              <a:t>представлена для </a:t>
            </a:r>
            <a:r>
              <a:rPr lang="ru-RU" dirty="0"/>
              <a:t>физических расчетов на основе анализа фото или видео </a:t>
            </a:r>
            <a:r>
              <a:rPr lang="ru-RU" dirty="0" smtClean="0"/>
              <a:t>изображений.</a:t>
            </a:r>
          </a:p>
          <a:p>
            <a:r>
              <a:rPr lang="ru-RU" dirty="0">
                <a:effectLst/>
              </a:rPr>
              <a:t>Клавиатурный тренажер «Руки солиста» - направлен на развитие у школьника индивидуального навыка слепого десятипальцевого метода набора на клавиатуре компьютера. «Руки солиста» представляет собой комплект </a:t>
            </a:r>
            <a:r>
              <a:rPr lang="ru-RU" dirty="0" err="1">
                <a:effectLst/>
              </a:rPr>
              <a:t>разноуровневых</a:t>
            </a:r>
            <a:r>
              <a:rPr lang="ru-RU" dirty="0">
                <a:effectLst/>
              </a:rPr>
              <a:t> учебных тренингов для учащихся с 7-9 классы. Предлагаемый продукт «Руки солиста» позволяет повысить мотивацию учащихся, а также стимулировать их увлеченность школьным предметом, что в целом будет способствовать повышению эффективности образовательного процесса и уровня знаний, получаемых на занятиях по информатике. </a:t>
            </a:r>
            <a:endParaRPr lang="ru-RU" dirty="0" smtClean="0">
              <a:effectLst/>
            </a:endParaRPr>
          </a:p>
          <a:p>
            <a:r>
              <a:rPr lang="ru-RU" dirty="0"/>
              <a:t>Тест-тренинг комплекс «Память</a:t>
            </a:r>
            <a:r>
              <a:rPr lang="ru-RU" dirty="0" smtClean="0"/>
              <a:t>» </a:t>
            </a:r>
            <a:r>
              <a:rPr lang="ru-RU" dirty="0"/>
              <a:t>- Набор цифровых образовательных ресурсов, представляющий собой единство программного Тест-тренинг комплекса «Память» и его выделенных в отдельные ЦОР по предметному принципу модулей («универсальный модуль», «таблица умножения», «великие люди», «страны мира»), а также методических рекомендаций для учителя и инструкции по инсталляции</a:t>
            </a:r>
            <a:r>
              <a:rPr lang="ru-RU" dirty="0" smtClean="0"/>
              <a:t>.</a:t>
            </a:r>
          </a:p>
          <a:p>
            <a:r>
              <a:rPr lang="ru-RU" dirty="0"/>
              <a:t>Программный комплекс "</a:t>
            </a:r>
            <a:r>
              <a:rPr lang="ru-RU" dirty="0" smtClean="0"/>
              <a:t>ОС3 </a:t>
            </a:r>
            <a:r>
              <a:rPr lang="ru-RU" dirty="0" err="1"/>
              <a:t>Хронолайнер</a:t>
            </a:r>
            <a:r>
              <a:rPr lang="ru-RU" dirty="0"/>
              <a:t>" - </a:t>
            </a:r>
          </a:p>
          <a:p>
            <a:r>
              <a:rPr lang="ru-RU" dirty="0"/>
              <a:t>Принципиально новое комплексное программное средство, предназначенное для создания, упорядочивания, визуализации и анализа «Иллюстративно-хронологических материалов по общеобразовательным предметам». Позволяет интегрировать в единое целое разнообразные информационные источники на основе хронологических взаимосвязей. Включает в себя «ОС3 </a:t>
            </a:r>
            <a:r>
              <a:rPr lang="ru-RU" dirty="0" err="1"/>
              <a:t>Хронолайнер</a:t>
            </a:r>
            <a:r>
              <a:rPr lang="ru-RU" dirty="0"/>
              <a:t> 1.0» - основное средство для визуализации, анализа и печати собранной информации, конвертер материалов в формат MS </a:t>
            </a:r>
            <a:r>
              <a:rPr lang="ru-RU" dirty="0" err="1"/>
              <a:t>PowerPoint</a:t>
            </a:r>
            <a:r>
              <a:rPr lang="ru-RU" dirty="0"/>
              <a:t> и «ОС3 </a:t>
            </a:r>
            <a:r>
              <a:rPr lang="ru-RU" dirty="0" err="1"/>
              <a:t>Хронолайнер</a:t>
            </a:r>
            <a:r>
              <a:rPr lang="ru-RU" dirty="0"/>
              <a:t> 1.0 Редактор» – основное средство для ввода и редактирования информации</a:t>
            </a:r>
            <a:r>
              <a:rPr lang="ru-RU" dirty="0" smtClean="0"/>
              <a:t>.</a:t>
            </a:r>
          </a:p>
          <a:p>
            <a:r>
              <a:rPr lang="ru-RU" dirty="0">
                <a:effectLst/>
              </a:rPr>
              <a:t>Конструктор интерактивных карт с проверяемыми </a:t>
            </a:r>
            <a:r>
              <a:rPr lang="ru-RU" dirty="0" smtClean="0">
                <a:effectLst/>
              </a:rPr>
              <a:t>заданиями - </a:t>
            </a:r>
            <a:r>
              <a:rPr lang="ru-RU" dirty="0">
                <a:effectLst/>
              </a:rPr>
              <a:t>Данные учебные материалы разработаны в рамках конкурса НФПК «Разработка Информационных источников сложной структуры (ИИСС) для системы общего образования». Современный творческий инструмент, который позволяет учителю-методисту создавать насыщенные интерактивными объектами карты и задания самостоятельно, без помощи программистов и специалистов в области компьютерной графики. Интерактивные модели, созданные при помощи Конструктора, могут быть использованы для сопровождения занятий по географии, истории, а также тех предметов в области естествознания и обществознания, в которых предполагается работа с картами.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226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3573016"/>
            <a:ext cx="9144000" cy="1160462"/>
          </a:xfrm>
        </p:spPr>
        <p:txBody>
          <a:bodyPr>
            <a:noAutofit/>
          </a:bodyPr>
          <a:lstStyle/>
          <a:p>
            <a:r>
              <a:rPr lang="ru-RU" sz="2400" dirty="0"/>
              <a:t>Применение «1С:Образование 4. Школа» в образовательном процессе" позволяет  настроить организацию учебного процесса в условиях ИКТ- насыщенной среде. Это формирование коллекции ЦОР,  содержательной работы преподавателей и учащихся, контроль и самоконтроль учебной деятельности, администрирование работы.</a:t>
            </a:r>
            <a:br>
              <a:rPr lang="ru-RU" sz="2400" dirty="0"/>
            </a:br>
            <a:r>
              <a:rPr lang="ru-RU" sz="2400" dirty="0"/>
              <a:t>Применение данной системы значительно повышает эффективность рабы учителя.</a:t>
            </a:r>
            <a:br>
              <a:rPr lang="ru-RU" sz="2400" dirty="0"/>
            </a:br>
            <a:r>
              <a:rPr lang="ru-RU" sz="2400" dirty="0"/>
              <a:t>Однако применение данной системы в основам применяется для просмотра цифровых ресурсов.</a:t>
            </a:r>
            <a:br>
              <a:rPr lang="ru-RU" sz="2400" dirty="0"/>
            </a:br>
            <a:r>
              <a:rPr lang="ru-RU" sz="2400" dirty="0"/>
              <a:t>Хотелось бы узнать как применяется данная программа в других школах.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64353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04" y="548680"/>
            <a:ext cx="8519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AutoPlay</a:t>
            </a:r>
            <a:r>
              <a:rPr lang="ru-RU" dirty="0"/>
              <a:t>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 — мощный визуальный пакет для быстрого и качественного создания меню автозапуска, интерактивных презентаций, мультимедийных приложений и др. </a:t>
            </a:r>
          </a:p>
          <a:p>
            <a:r>
              <a:rPr lang="ru-RU" dirty="0" err="1"/>
              <a:t>AutoPlay</a:t>
            </a:r>
            <a:r>
              <a:rPr lang="ru-RU" dirty="0"/>
              <a:t>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 имеет широкие возможности и богатый набор инструментов для разработки мультимедийных проектов. Использовать программу можно не только для создания файлов автозапуска, но и, например, для разработки интерактивного обучающего софта или мультимедийной презентации.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987" y="2733675"/>
            <a:ext cx="29908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19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_16x9_TP102895244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«Купюры» (широкоэкранный формат)</Template>
  <TotalTime>0</TotalTime>
  <Words>616</Words>
  <Application>Microsoft Office PowerPoint</Application>
  <PresentationFormat>Произвольный</PresentationFormat>
  <Paragraphs>29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Currency_16x9_TP102895244</vt:lpstr>
      <vt:lpstr>Инструментальные системы педагогического назначения</vt:lpstr>
      <vt:lpstr>Одной из важнейших составляющих компьютеризации учебного процесса являются программные средства учебного назначения, их подбором во многом определяется эффективность компьютерных технологий и отношение к ним учащихся,  преподавателей и администрации школы.  Где учитель может взять нужные программы? Есть два варианта решения проблемы:  • приобрести готовые (сделанные кем-то) программы; • создать их самостоятельно  Каждый вариант имеет свои плюсы и минусы. </vt:lpstr>
      <vt:lpstr>Инструментальная система педагогического назначения - это программная среда, предназначенная для создания педагогических программных средств без непосредственного программирования.  </vt:lpstr>
      <vt:lpstr>Достоинства использования ИСПН следующие: </vt:lpstr>
      <vt:lpstr>К недостаткам ИСПН следует отнести:</vt:lpstr>
      <vt:lpstr>Слайд 6</vt:lpstr>
      <vt:lpstr>Слайд 7</vt:lpstr>
      <vt:lpstr>Применение «1С:Образование 4. Школа» в образовательном процессе" позволяет  настроить организацию учебного процесса в условиях ИКТ- насыщенной среде. Это формирование коллекции ЦОР,  содержательной работы преподавателей и учащихся, контроль и самоконтроль учебной деятельности, администрирование работы. Применение данной системы значительно повышает эффективность рабы учителя. Однако применение данной системы в основам применяется для просмотра цифровых ресурсов. Хотелось бы узнать как применяется данная программа в других школах. </vt:lpstr>
      <vt:lpstr>Слайд 9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2014-10-29T17:29:46Z</dcterms:created>
  <dcterms:modified xsi:type="dcterms:W3CDTF">2014-11-22T14:26:27Z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